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1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45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1/9/23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22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0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1/9/23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6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8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1/9/23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1/9/23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8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1/9/23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8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7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3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1/9/23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62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733A6A7-E7EE-42C5-88DE-B09D16B38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108A0F-8C78-4294-B028-9F09581FC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13489AA-CF3C-45B5-9A6B-D686CDD1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ABF1CE3-37BC-462F-BC4B-5EF9C8287D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21847A4-7B07-4976-81EF-E68ABFC4F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F3EBBA6-8771-481B-BACA-142F0C805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F58D94E-BB4B-436D-8172-0F5737BEEA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18">
              <a:extLst>
                <a:ext uri="{FF2B5EF4-FFF2-40B4-BE49-F238E27FC236}">
                  <a16:creationId xmlns:a16="http://schemas.microsoft.com/office/drawing/2014/main" id="{4F75AA9A-4678-41CB-AEFA-13C324B847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19">
              <a:extLst>
                <a:ext uri="{FF2B5EF4-FFF2-40B4-BE49-F238E27FC236}">
                  <a16:creationId xmlns:a16="http://schemas.microsoft.com/office/drawing/2014/main" id="{6C95E447-C172-476B-98BE-453E4049F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0">
              <a:extLst>
                <a:ext uri="{FF2B5EF4-FFF2-40B4-BE49-F238E27FC236}">
                  <a16:creationId xmlns:a16="http://schemas.microsoft.com/office/drawing/2014/main" id="{1F3BD247-696E-47F7-964F-89A5823D11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1">
              <a:extLst>
                <a:ext uri="{FF2B5EF4-FFF2-40B4-BE49-F238E27FC236}">
                  <a16:creationId xmlns:a16="http://schemas.microsoft.com/office/drawing/2014/main" id="{5E31E4B8-694B-447A-AA13-36B0A4EEC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2">
              <a:extLst>
                <a:ext uri="{FF2B5EF4-FFF2-40B4-BE49-F238E27FC236}">
                  <a16:creationId xmlns:a16="http://schemas.microsoft.com/office/drawing/2014/main" id="{88321B73-1AE7-4FA0-90EB-4E969A095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">
              <a:extLst>
                <a:ext uri="{FF2B5EF4-FFF2-40B4-BE49-F238E27FC236}">
                  <a16:creationId xmlns:a16="http://schemas.microsoft.com/office/drawing/2014/main" id="{E15F8082-1C6D-496D-937D-964948B10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B84AF1D-3604-4213-B891-4880C86F6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3631262-5E4E-4A33-9D72-17996A538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A4C49C9-CD9F-417C-A832-DD9D6F9C4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A3BBBFA-B462-4340-82C8-3EE5CCFB10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A7D3C2E-F100-49BC-9F4E-DFB50B2F9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46D4A85-2FF9-491B-BBF7-4D83EB8881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8F6747A-BC05-4E83-8FE8-976BBCE30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C1FEEA0-B31C-4DD8-9CC4-DAE0655780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A783C12-3D0A-495D-B461-9D1FCC415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AD7D205-DA43-40B9-82B4-D570FB270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DD4F5FF-D993-454E-AB84-8634B9E53F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64AEBB-D378-4CCE-9266-B45FC822E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217ABD-7AF1-44DF-9243-75E5C9792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D885E59-AA75-4026-972E-4DEE1AB599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AB41BAB-F8B8-402D-BC3D-82F73208A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67CC234-9EF0-4613-9013-F7F9AEC49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32D8DE3-B3FD-47EC-B6D3-90CE4F037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4218772-C699-478C-9D44-9459ABA4CA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57753C3-B62D-940C-7C15-FD30B58C1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142" y="2954226"/>
            <a:ext cx="5555624" cy="2232199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Module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4FCBE-789A-BADD-8B0E-2386F3C5C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142" y="725465"/>
            <a:ext cx="5555624" cy="2063925"/>
          </a:xfrm>
        </p:spPr>
        <p:txBody>
          <a:bodyPr anchor="b">
            <a:normAutofit/>
          </a:bodyPr>
          <a:lstStyle/>
          <a:p>
            <a:pPr algn="l"/>
            <a:r>
              <a:rPr lang="en-US" dirty="0"/>
              <a:t>Quantitative Research Methods</a:t>
            </a:r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94D786EB-944C-47D5-B631-899F4029B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408102" y="-284146"/>
            <a:ext cx="568289" cy="568289"/>
          </a:xfrm>
          <a:prstGeom prst="rtTriangle">
            <a:avLst/>
          </a:prstGeom>
          <a:solidFill>
            <a:schemeClr val="accent5">
              <a:lumMod val="50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B58025-7615-EFBA-1AC3-5261010C47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503" b="1"/>
          <a:stretch/>
        </p:blipFill>
        <p:spPr>
          <a:xfrm>
            <a:off x="6309311" y="1"/>
            <a:ext cx="5899302" cy="6862230"/>
          </a:xfrm>
          <a:custGeom>
            <a:avLst/>
            <a:gdLst/>
            <a:ahLst/>
            <a:cxnLst/>
            <a:rect l="l" t="t" r="r" b="b"/>
            <a:pathLst>
              <a:path w="5923149" h="6857997">
                <a:moveTo>
                  <a:pt x="320173" y="0"/>
                </a:moveTo>
                <a:lnTo>
                  <a:pt x="5923149" y="0"/>
                </a:lnTo>
                <a:lnTo>
                  <a:pt x="5923149" y="6857997"/>
                </a:lnTo>
                <a:lnTo>
                  <a:pt x="1111789" y="6857997"/>
                </a:lnTo>
                <a:lnTo>
                  <a:pt x="1106562" y="6546368"/>
                </a:lnTo>
                <a:cubicBezTo>
                  <a:pt x="1000021" y="3425651"/>
                  <a:pt x="-688878" y="3321843"/>
                  <a:pt x="32017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4961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8E82-D18B-00DC-8470-2F229E7BC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Nursing Knowledge and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80435-11A3-6894-5E8A-A86A6AB73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is the foundation for the development of nursing knowledge and improves nursing practice using scientific methods.</a:t>
            </a:r>
          </a:p>
          <a:p>
            <a:r>
              <a:rPr lang="en-US" dirty="0"/>
              <a:t>Improving nursing practice improves the quality and effectiveness of urologic nursing care and promotes the health and well-being of the urologic patient.</a:t>
            </a:r>
          </a:p>
        </p:txBody>
      </p:sp>
    </p:spTree>
    <p:extLst>
      <p:ext uri="{BB962C8B-B14F-4D97-AF65-F5344CB8AC3E}">
        <p14:creationId xmlns:p14="http://schemas.microsoft.com/office/powerpoint/2010/main" val="359908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438A8-ACAD-DC8D-F2A6-8ECF091D7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Purpose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025BB-4902-ED50-85E4-5FB9191ED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Obtain new knowledge</a:t>
            </a:r>
          </a:p>
          <a:p>
            <a:r>
              <a:rPr lang="en-US" dirty="0"/>
              <a:t>Solve a problem</a:t>
            </a:r>
          </a:p>
          <a:p>
            <a:r>
              <a:rPr lang="en-US" dirty="0"/>
              <a:t>Make a decision about care</a:t>
            </a:r>
          </a:p>
          <a:p>
            <a:r>
              <a:rPr lang="en-US" dirty="0"/>
              <a:t>Develop a program, procedure or problem</a:t>
            </a:r>
          </a:p>
          <a:p>
            <a:r>
              <a:rPr lang="en-US" dirty="0"/>
              <a:t>Evaluate a program, procedure or problem</a:t>
            </a:r>
          </a:p>
        </p:txBody>
      </p:sp>
    </p:spTree>
    <p:extLst>
      <p:ext uri="{BB962C8B-B14F-4D97-AF65-F5344CB8AC3E}">
        <p14:creationId xmlns:p14="http://schemas.microsoft.com/office/powerpoint/2010/main" val="3494330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03CDE-A6E4-6F5E-473C-9E9033145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Steps in the Research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13099-71EF-BD7E-C0B9-35B5D55EB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717" y="1776248"/>
            <a:ext cx="10959415" cy="4876800"/>
          </a:xfrm>
        </p:spPr>
        <p:txBody>
          <a:bodyPr>
            <a:normAutofit/>
          </a:bodyPr>
          <a:lstStyle/>
          <a:p>
            <a:r>
              <a:rPr lang="en-US" sz="2400" dirty="0"/>
              <a:t>Select a topic that is of interest to you or ask yourself, “What is a problem  would I like to solve?”</a:t>
            </a:r>
          </a:p>
          <a:p>
            <a:r>
              <a:rPr lang="en-US" sz="2400" dirty="0"/>
              <a:t>Review the literature to find out what is already known about your topic.</a:t>
            </a:r>
          </a:p>
          <a:p>
            <a:r>
              <a:rPr lang="en-US" sz="2400" dirty="0"/>
              <a:t>Develop a research design. (quantitative/qualitative/or mixed methods)</a:t>
            </a:r>
          </a:p>
          <a:p>
            <a:r>
              <a:rPr lang="en-US" sz="2400" dirty="0"/>
              <a:t>Define the population you want to study. </a:t>
            </a:r>
          </a:p>
          <a:p>
            <a:r>
              <a:rPr lang="en-US" sz="2400" dirty="0"/>
              <a:t>Determine how you will collect the data.  </a:t>
            </a:r>
          </a:p>
          <a:p>
            <a:r>
              <a:rPr lang="en-US" sz="2400" dirty="0"/>
              <a:t>Collect the data.</a:t>
            </a:r>
          </a:p>
          <a:p>
            <a:r>
              <a:rPr lang="en-US" sz="2400" dirty="0"/>
              <a:t>Analyze the data. </a:t>
            </a:r>
          </a:p>
          <a:p>
            <a:r>
              <a:rPr lang="en-US" sz="2400" dirty="0"/>
              <a:t>Report the results of your study.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5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BB566-E976-F47B-8EDC-C38687A24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82D43-6974-8D7C-EF18-F1F21A690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Questionnaires and surveys are examples of quantitative data collection instruments.</a:t>
            </a:r>
          </a:p>
          <a:p>
            <a:r>
              <a:rPr lang="en-US" dirty="0"/>
              <a:t>Pencil and paper questionnaires can be completed by patients in the waiting room, or they can be completed online.</a:t>
            </a:r>
          </a:p>
          <a:p>
            <a:r>
              <a:rPr lang="en-US" dirty="0"/>
              <a:t>Instruments for data collection can be found online for free or they can be purchased or used with the permission of the developer.</a:t>
            </a:r>
          </a:p>
          <a:p>
            <a:r>
              <a:rPr lang="en-US" dirty="0"/>
              <a:t>Two examples of valid instruments used in urology to assess urinary incontinence in adults are the Urinary Distress Inventory -6 (UDI-6) and the Incontinence Impact Questionnaire-7 (IIQ-7).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69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07342-6DE6-D056-1A4D-550E8B1F6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254DC-C21A-9CBE-95EB-38FF62644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22900"/>
      </p:ext>
    </p:extLst>
  </p:cSld>
  <p:clrMapOvr>
    <a:masterClrMapping/>
  </p:clrMapOvr>
</p:sld>
</file>

<file path=ppt/theme/theme1.xml><?xml version="1.0" encoding="utf-8"?>
<a:theme xmlns:a="http://schemas.openxmlformats.org/drawingml/2006/main" name="SineVTI">
  <a:themeElements>
    <a:clrScheme name="AnalogousFromDarkSeedLeftStep">
      <a:dk1>
        <a:srgbClr val="000000"/>
      </a:dk1>
      <a:lt1>
        <a:srgbClr val="FFFFFF"/>
      </a:lt1>
      <a:dk2>
        <a:srgbClr val="1B2F2D"/>
      </a:dk2>
      <a:lt2>
        <a:srgbClr val="F0F3F3"/>
      </a:lt2>
      <a:accent1>
        <a:srgbClr val="C34D54"/>
      </a:accent1>
      <a:accent2>
        <a:srgbClr val="B13B73"/>
      </a:accent2>
      <a:accent3>
        <a:srgbClr val="C34DB7"/>
      </a:accent3>
      <a:accent4>
        <a:srgbClr val="8C3BB1"/>
      </a:accent4>
      <a:accent5>
        <a:srgbClr val="6D4DC3"/>
      </a:accent5>
      <a:accent6>
        <a:srgbClr val="3F50B3"/>
      </a:accent6>
      <a:hlink>
        <a:srgbClr val="773FBF"/>
      </a:hlink>
      <a:folHlink>
        <a:srgbClr val="7F7F7F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259</Words>
  <Application>Microsoft Macintosh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Avenir Next LT Pro</vt:lpstr>
      <vt:lpstr>Posterama</vt:lpstr>
      <vt:lpstr>SineVTI</vt:lpstr>
      <vt:lpstr>Module 1</vt:lpstr>
      <vt:lpstr>     Nursing Knowledge and Research</vt:lpstr>
      <vt:lpstr>                  Purpose of Research</vt:lpstr>
      <vt:lpstr>Steps in the Research Process</vt:lpstr>
      <vt:lpstr>Quantitative Data Collection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Gwendolyn Hooper</dc:creator>
  <cp:lastModifiedBy>Gwendolyn Hooper</cp:lastModifiedBy>
  <cp:revision>3</cp:revision>
  <dcterms:created xsi:type="dcterms:W3CDTF">2023-01-07T03:55:38Z</dcterms:created>
  <dcterms:modified xsi:type="dcterms:W3CDTF">2023-01-10T02:14:10Z</dcterms:modified>
</cp:coreProperties>
</file>